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BCF3-86FE-44E8-885E-833B4D3AF31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C414-EBD7-49D4-934E-31C30A1719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76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BCF3-86FE-44E8-885E-833B4D3AF31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C414-EBD7-49D4-934E-31C30A1719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45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BCF3-86FE-44E8-885E-833B4D3AF31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C414-EBD7-49D4-934E-31C30A1719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8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BCF3-86FE-44E8-885E-833B4D3AF31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C414-EBD7-49D4-934E-31C30A1719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733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BCF3-86FE-44E8-885E-833B4D3AF31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C414-EBD7-49D4-934E-31C30A1719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95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BCF3-86FE-44E8-885E-833B4D3AF31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C414-EBD7-49D4-934E-31C30A1719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3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BCF3-86FE-44E8-885E-833B4D3AF31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C414-EBD7-49D4-934E-31C30A1719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10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BCF3-86FE-44E8-885E-833B4D3AF31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C414-EBD7-49D4-934E-31C30A1719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578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BCF3-86FE-44E8-885E-833B4D3AF31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C414-EBD7-49D4-934E-31C30A1719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74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BCF3-86FE-44E8-885E-833B4D3AF31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C414-EBD7-49D4-934E-31C30A1719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132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BCF3-86FE-44E8-885E-833B4D3AF31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C414-EBD7-49D4-934E-31C30A1719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35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7BCF3-86FE-44E8-885E-833B4D3AF31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BC414-EBD7-49D4-934E-31C30A1719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92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Data Protection Privacy </a:t>
            </a:r>
            <a:r>
              <a:rPr lang="en-GB" dirty="0"/>
              <a:t>I</a:t>
            </a:r>
            <a:r>
              <a:rPr lang="en-GB" dirty="0" smtClean="0"/>
              <a:t>mpact Assessment </a:t>
            </a:r>
            <a:br>
              <a:rPr lang="en-GB" dirty="0" smtClean="0"/>
            </a:br>
            <a:r>
              <a:rPr lang="en-GB" dirty="0" smtClean="0"/>
              <a:t>Project </a:t>
            </a:r>
            <a:r>
              <a:rPr lang="en-GB" dirty="0"/>
              <a:t>M</a:t>
            </a:r>
            <a:r>
              <a:rPr lang="en-GB" dirty="0" smtClean="0"/>
              <a:t>anagement Process V0.4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Last updated – 29/01/2019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10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23928" y="116632"/>
            <a:ext cx="1296144" cy="425372"/>
          </a:xfrm>
          <a:prstGeom prst="rect">
            <a:avLst/>
          </a:prstGeom>
          <a:solidFill>
            <a:srgbClr val="92D05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smtClean="0">
                <a:solidFill>
                  <a:schemeClr val="tx2"/>
                </a:solidFill>
              </a:rPr>
              <a:t>DPIA </a:t>
            </a:r>
            <a:r>
              <a:rPr lang="en-GB" sz="1000" dirty="0" smtClean="0">
                <a:solidFill>
                  <a:schemeClr val="tx2"/>
                </a:solidFill>
              </a:rPr>
              <a:t>screening doc completed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7704" y="894547"/>
            <a:ext cx="1296144" cy="467909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2"/>
                </a:solidFill>
              </a:rPr>
              <a:t>Full PIA prepared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6" name="Diamond 5"/>
          <p:cNvSpPr/>
          <p:nvPr/>
        </p:nvSpPr>
        <p:spPr>
          <a:xfrm>
            <a:off x="3239852" y="2435079"/>
            <a:ext cx="2664296" cy="626800"/>
          </a:xfrm>
          <a:prstGeom prst="diamond">
            <a:avLst/>
          </a:prstGeom>
          <a:solidFill>
            <a:schemeClr val="accent1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 smtClean="0">
                <a:solidFill>
                  <a:srgbClr val="002060"/>
                </a:solidFill>
              </a:rPr>
              <a:t>Risk assessment with recommendations sent to project lead</a:t>
            </a:r>
            <a:endParaRPr lang="en-GB" sz="9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42438" y="1772816"/>
            <a:ext cx="2052228" cy="504056"/>
          </a:xfrm>
          <a:prstGeom prst="rect">
            <a:avLst/>
          </a:prstGeom>
          <a:solidFill>
            <a:srgbClr val="92D05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2"/>
                </a:solidFill>
              </a:rPr>
              <a:t>Risk Assessment Report produced by IG Specialist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78771" y="5014953"/>
            <a:ext cx="1829333" cy="425372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2"/>
                </a:solidFill>
              </a:rPr>
              <a:t>Report with agreed actions sent  to the DPO for review and agreement of actions agreed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2196307" y="5503041"/>
            <a:ext cx="864096" cy="576064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2"/>
                </a:solidFill>
              </a:rPr>
              <a:t>Actions completed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18" name="Diamond 17"/>
          <p:cNvSpPr/>
          <p:nvPr/>
        </p:nvSpPr>
        <p:spPr>
          <a:xfrm>
            <a:off x="3923928" y="808137"/>
            <a:ext cx="1296144" cy="626800"/>
          </a:xfrm>
          <a:prstGeom prst="diamond">
            <a:avLst/>
          </a:prstGeom>
          <a:solidFill>
            <a:schemeClr val="accent1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 smtClean="0">
                <a:solidFill>
                  <a:srgbClr val="002060"/>
                </a:solidFill>
              </a:rPr>
              <a:t>Any “Yes” answers</a:t>
            </a:r>
            <a:endParaRPr lang="en-GB" sz="900" dirty="0">
              <a:solidFill>
                <a:srgbClr val="00206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99891" y="3579692"/>
            <a:ext cx="1898687" cy="425372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2"/>
                </a:solidFill>
              </a:rPr>
              <a:t>Project Lead reviews recommendations and documents agreed actions 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20" name="Diamond 19"/>
          <p:cNvSpPr/>
          <p:nvPr/>
        </p:nvSpPr>
        <p:spPr>
          <a:xfrm>
            <a:off x="3907109" y="4176565"/>
            <a:ext cx="1296144" cy="626800"/>
          </a:xfrm>
          <a:prstGeom prst="diamond">
            <a:avLst/>
          </a:prstGeom>
          <a:solidFill>
            <a:schemeClr val="accent1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 smtClean="0">
                <a:solidFill>
                  <a:srgbClr val="002060"/>
                </a:solidFill>
              </a:rPr>
              <a:t>Actions accepted</a:t>
            </a:r>
            <a:endParaRPr lang="en-GB" sz="900" dirty="0">
              <a:solidFill>
                <a:srgbClr val="00206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79712" y="4424454"/>
            <a:ext cx="1296144" cy="425372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2"/>
                </a:solidFill>
              </a:rPr>
              <a:t>Actions completed</a:t>
            </a:r>
          </a:p>
          <a:p>
            <a:pPr algn="ctr"/>
            <a:r>
              <a:rPr lang="en-GB" sz="1000" dirty="0" smtClean="0">
                <a:solidFill>
                  <a:schemeClr val="tx2"/>
                </a:solidFill>
              </a:rPr>
              <a:t>(2 weeks?)</a:t>
            </a:r>
            <a:endParaRPr lang="en-GB" sz="1000" dirty="0">
              <a:solidFill>
                <a:schemeClr val="tx2"/>
              </a:solidFill>
            </a:endParaRPr>
          </a:p>
        </p:txBody>
      </p:sp>
      <p:cxnSp>
        <p:nvCxnSpPr>
          <p:cNvPr id="10" name="Straight Arrow Connector 9"/>
          <p:cNvCxnSpPr>
            <a:stCxn id="2" idx="2"/>
            <a:endCxn id="18" idx="0"/>
          </p:cNvCxnSpPr>
          <p:nvPr/>
        </p:nvCxnSpPr>
        <p:spPr>
          <a:xfrm>
            <a:off x="4572000" y="542004"/>
            <a:ext cx="0" cy="266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8" idx="2"/>
            <a:endCxn id="8" idx="0"/>
          </p:cNvCxnSpPr>
          <p:nvPr/>
        </p:nvCxnSpPr>
        <p:spPr>
          <a:xfrm flipH="1">
            <a:off x="4568552" y="1434937"/>
            <a:ext cx="3448" cy="337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1"/>
            <a:endCxn id="4" idx="3"/>
          </p:cNvCxnSpPr>
          <p:nvPr/>
        </p:nvCxnSpPr>
        <p:spPr>
          <a:xfrm flipH="1">
            <a:off x="3203848" y="1121537"/>
            <a:ext cx="720080" cy="6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6" idx="0"/>
          </p:cNvCxnSpPr>
          <p:nvPr/>
        </p:nvCxnSpPr>
        <p:spPr>
          <a:xfrm>
            <a:off x="4568552" y="2276872"/>
            <a:ext cx="3448" cy="158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6" idx="2"/>
            <a:endCxn id="19" idx="0"/>
          </p:cNvCxnSpPr>
          <p:nvPr/>
        </p:nvCxnSpPr>
        <p:spPr>
          <a:xfrm flipH="1">
            <a:off x="4549235" y="3061879"/>
            <a:ext cx="22765" cy="51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9" idx="2"/>
            <a:endCxn id="20" idx="0"/>
          </p:cNvCxnSpPr>
          <p:nvPr/>
        </p:nvCxnSpPr>
        <p:spPr>
          <a:xfrm>
            <a:off x="4549235" y="4005064"/>
            <a:ext cx="5946" cy="171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1"/>
            <a:endCxn id="21" idx="3"/>
          </p:cNvCxnSpPr>
          <p:nvPr/>
        </p:nvCxnSpPr>
        <p:spPr>
          <a:xfrm flipH="1">
            <a:off x="3275856" y="4489965"/>
            <a:ext cx="631253" cy="147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4" idx="2"/>
            <a:endCxn id="8" idx="1"/>
          </p:cNvCxnSpPr>
          <p:nvPr/>
        </p:nvCxnSpPr>
        <p:spPr>
          <a:xfrm rot="16200000" flipH="1">
            <a:off x="2717913" y="1200319"/>
            <a:ext cx="662388" cy="98666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endCxn id="13" idx="3"/>
          </p:cNvCxnSpPr>
          <p:nvPr/>
        </p:nvCxnSpPr>
        <p:spPr>
          <a:xfrm rot="5400000">
            <a:off x="4485206" y="3771378"/>
            <a:ext cx="2479160" cy="43336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endCxn id="21" idx="1"/>
          </p:cNvCxnSpPr>
          <p:nvPr/>
        </p:nvCxnSpPr>
        <p:spPr>
          <a:xfrm rot="10800000">
            <a:off x="1979712" y="4637141"/>
            <a:ext cx="1944216" cy="1958323"/>
          </a:xfrm>
          <a:prstGeom prst="bentConnector3">
            <a:avLst>
              <a:gd name="adj1" fmla="val 11175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21" idx="2"/>
            <a:endCxn id="13" idx="1"/>
          </p:cNvCxnSpPr>
          <p:nvPr/>
        </p:nvCxnSpPr>
        <p:spPr>
          <a:xfrm rot="16200000" flipH="1">
            <a:off x="2964371" y="4513238"/>
            <a:ext cx="377813" cy="105098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20" idx="2"/>
          </p:cNvCxnSpPr>
          <p:nvPr/>
        </p:nvCxnSpPr>
        <p:spPr>
          <a:xfrm flipH="1">
            <a:off x="4549234" y="4803365"/>
            <a:ext cx="5947" cy="222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4581232" y="5384430"/>
            <a:ext cx="20615" cy="1068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1547664" y="109956"/>
            <a:ext cx="1728192" cy="432048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rgbClr val="002060"/>
                </a:solidFill>
              </a:rPr>
              <a:t>START</a:t>
            </a:r>
            <a:endParaRPr lang="en-GB" sz="1000" dirty="0">
              <a:solidFill>
                <a:srgbClr val="002060"/>
              </a:solidFill>
            </a:endParaRPr>
          </a:p>
        </p:txBody>
      </p:sp>
      <p:cxnSp>
        <p:nvCxnSpPr>
          <p:cNvPr id="98" name="Straight Arrow Connector 97"/>
          <p:cNvCxnSpPr>
            <a:stCxn id="97" idx="6"/>
            <a:endCxn id="2" idx="1"/>
          </p:cNvCxnSpPr>
          <p:nvPr/>
        </p:nvCxnSpPr>
        <p:spPr>
          <a:xfrm>
            <a:off x="3275856" y="325980"/>
            <a:ext cx="648072" cy="3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438922" y="1043211"/>
            <a:ext cx="288032" cy="2265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</a:rPr>
              <a:t>Yes</a:t>
            </a:r>
            <a:endParaRPr lang="en-GB" sz="1000" dirty="0">
              <a:solidFill>
                <a:srgbClr val="00206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427984" y="3155159"/>
            <a:ext cx="288032" cy="2265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</a:rPr>
              <a:t>Yes</a:t>
            </a:r>
            <a:endParaRPr lang="en-GB" sz="1000" dirty="0">
              <a:solidFill>
                <a:srgbClr val="00206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534755" y="4523844"/>
            <a:ext cx="288032" cy="2265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</a:rPr>
              <a:t>Yes</a:t>
            </a:r>
            <a:endParaRPr lang="en-GB" sz="1000" dirty="0">
              <a:solidFill>
                <a:srgbClr val="00206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427984" y="1474217"/>
            <a:ext cx="288032" cy="2265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</a:rPr>
              <a:t>No</a:t>
            </a:r>
            <a:endParaRPr lang="en-GB" sz="1000" dirty="0">
              <a:solidFill>
                <a:srgbClr val="00206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760132" y="3727885"/>
            <a:ext cx="288032" cy="2265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</a:rPr>
              <a:t>No</a:t>
            </a:r>
            <a:endParaRPr lang="en-GB" sz="1000" dirty="0">
              <a:solidFill>
                <a:srgbClr val="00206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653436" y="5271135"/>
            <a:ext cx="288032" cy="2265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</a:rPr>
              <a:t>No</a:t>
            </a:r>
            <a:endParaRPr lang="en-GB" sz="10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52120" y="188640"/>
            <a:ext cx="2165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At Stage 2: Definition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52120" y="899428"/>
            <a:ext cx="2165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At Stage 2: Definition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52120" y="1907540"/>
            <a:ext cx="2165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At Stage 2: Definition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950221" y="5811042"/>
            <a:ext cx="1286619" cy="425372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2"/>
                </a:solidFill>
              </a:rPr>
              <a:t>Risk Assessment put to IG Group for final sign off by SIRO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4427984" y="5503007"/>
            <a:ext cx="288032" cy="2265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</a:rPr>
              <a:t>Yes</a:t>
            </a:r>
            <a:endParaRPr lang="en-GB" sz="1000" dirty="0">
              <a:solidFill>
                <a:srgbClr val="002060"/>
              </a:solidFill>
            </a:endParaRPr>
          </a:p>
        </p:txBody>
      </p:sp>
      <p:cxnSp>
        <p:nvCxnSpPr>
          <p:cNvPr id="134" name="Straight Arrow Connector 133"/>
          <p:cNvCxnSpPr>
            <a:endCxn id="110" idx="1"/>
          </p:cNvCxnSpPr>
          <p:nvPr/>
        </p:nvCxnSpPr>
        <p:spPr>
          <a:xfrm>
            <a:off x="5508104" y="5384430"/>
            <a:ext cx="14533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110" idx="3"/>
            <a:endCxn id="143" idx="1"/>
          </p:cNvCxnSpPr>
          <p:nvPr/>
        </p:nvCxnSpPr>
        <p:spPr>
          <a:xfrm flipV="1">
            <a:off x="5941468" y="5384430"/>
            <a:ext cx="82854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/>
          <p:cNvSpPr/>
          <p:nvPr/>
        </p:nvSpPr>
        <p:spPr>
          <a:xfrm>
            <a:off x="6770017" y="4966962"/>
            <a:ext cx="1941835" cy="834936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2"/>
                </a:solidFill>
              </a:rPr>
              <a:t>Assessment put to SIRO to assess recommended actions to mitigate risks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3959678" y="6438451"/>
            <a:ext cx="1286619" cy="286145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2"/>
                </a:solidFill>
              </a:rPr>
              <a:t>To next page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770017" y="3841180"/>
            <a:ext cx="1941835" cy="834936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2"/>
                </a:solidFill>
              </a:rPr>
              <a:t>If the SIRO and DPO cannot agree the actions, the Accountable Officer should be consulted.</a:t>
            </a:r>
            <a:endParaRPr lang="en-GB" sz="1000" dirty="0">
              <a:solidFill>
                <a:schemeClr val="tx2"/>
              </a:solidFill>
            </a:endParaRPr>
          </a:p>
        </p:txBody>
      </p:sp>
      <p:cxnSp>
        <p:nvCxnSpPr>
          <p:cNvPr id="12" name="Straight Arrow Connector 11"/>
          <p:cNvCxnSpPr>
            <a:stCxn id="143" idx="0"/>
            <a:endCxn id="47" idx="2"/>
          </p:cNvCxnSpPr>
          <p:nvPr/>
        </p:nvCxnSpPr>
        <p:spPr>
          <a:xfrm flipV="1">
            <a:off x="7740935" y="4676116"/>
            <a:ext cx="0" cy="25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62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mond 1"/>
          <p:cNvSpPr/>
          <p:nvPr/>
        </p:nvSpPr>
        <p:spPr>
          <a:xfrm>
            <a:off x="3846587" y="2735670"/>
            <a:ext cx="1296144" cy="626800"/>
          </a:xfrm>
          <a:prstGeom prst="diamond">
            <a:avLst/>
          </a:prstGeom>
          <a:solidFill>
            <a:schemeClr val="accent1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 smtClean="0">
                <a:solidFill>
                  <a:srgbClr val="002060"/>
                </a:solidFill>
              </a:rPr>
              <a:t>IG Group sign-off</a:t>
            </a:r>
            <a:endParaRPr lang="en-GB" sz="900" dirty="0">
              <a:solidFill>
                <a:srgbClr val="00206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602335" y="4797152"/>
            <a:ext cx="1728192" cy="864096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rgbClr val="002060"/>
                </a:solidFill>
              </a:rPr>
              <a:t>END</a:t>
            </a:r>
            <a:endParaRPr lang="en-GB" sz="10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0643" y="3472395"/>
            <a:ext cx="288032" cy="2265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</a:rPr>
              <a:t>Yes</a:t>
            </a:r>
            <a:endParaRPr lang="en-GB" sz="1000" dirty="0">
              <a:solidFill>
                <a:srgbClr val="00206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94659" y="2348880"/>
            <a:ext cx="0" cy="386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2" idx="2"/>
            <a:endCxn id="4" idx="0"/>
          </p:cNvCxnSpPr>
          <p:nvPr/>
        </p:nvCxnSpPr>
        <p:spPr>
          <a:xfrm>
            <a:off x="4494659" y="3362470"/>
            <a:ext cx="0" cy="109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56112" y="2062735"/>
            <a:ext cx="1286619" cy="286145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2"/>
                </a:solidFill>
              </a:rPr>
              <a:t>From previous page page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87824" y="3789040"/>
            <a:ext cx="2736304" cy="883986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2"/>
                </a:solidFill>
              </a:rPr>
              <a:t>DPIA to have personal, commercial and details of technical controls redacted ready for posting on the FOI publications scheme</a:t>
            </a:r>
            <a:endParaRPr lang="en-GB" sz="1000" dirty="0">
              <a:solidFill>
                <a:schemeClr val="tx2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494659" y="3679115"/>
            <a:ext cx="0" cy="109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355976" y="4673026"/>
            <a:ext cx="0" cy="109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793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164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Data Protection Privacy Impact Assessment  Project Management Process V0.4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eMBED</cp:lastModifiedBy>
  <cp:revision>36</cp:revision>
  <dcterms:created xsi:type="dcterms:W3CDTF">2018-05-03T07:34:22Z</dcterms:created>
  <dcterms:modified xsi:type="dcterms:W3CDTF">2019-04-24T11:26:14Z</dcterms:modified>
</cp:coreProperties>
</file>