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0" r:id="rId2"/>
    <p:sldId id="339" r:id="rId3"/>
    <p:sldId id="352" r:id="rId4"/>
    <p:sldId id="351" r:id="rId5"/>
    <p:sldId id="338" r:id="rId6"/>
    <p:sldId id="354" r:id="rId7"/>
    <p:sldId id="353" r:id="rId8"/>
    <p:sldId id="350" r:id="rId9"/>
    <p:sldId id="340" r:id="rId10"/>
    <p:sldId id="349" r:id="rId11"/>
    <p:sldId id="267" r:id="rId12"/>
  </p:sldIdLst>
  <p:sldSz cx="9144000" cy="6858000" type="screen4x3"/>
  <p:notesSz cx="6670675" cy="992981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6264AE"/>
    <a:srgbClr val="C6C7E5"/>
    <a:srgbClr val="C7C6E5"/>
    <a:srgbClr val="215968"/>
    <a:srgbClr val="ACD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943" autoAdjust="0"/>
  </p:normalViewPr>
  <p:slideViewPr>
    <p:cSldViewPr>
      <p:cViewPr varScale="1">
        <p:scale>
          <a:sx n="50" d="100"/>
          <a:sy n="50" d="100"/>
        </p:scale>
        <p:origin x="-53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6" y="1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/>
          <a:lstStyle>
            <a:lvl1pPr algn="r">
              <a:defRPr sz="1200"/>
            </a:lvl1pPr>
          </a:lstStyle>
          <a:p>
            <a:fld id="{06E80DD9-3AEA-4391-81A3-519023A76CF6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6" y="9431599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 anchor="b"/>
          <a:lstStyle>
            <a:lvl1pPr algn="r">
              <a:defRPr sz="1200"/>
            </a:lvl1pPr>
          </a:lstStyle>
          <a:p>
            <a:fld id="{E6052D2F-C8F6-4CA7-8D30-F83CD083D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75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6" y="1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/>
          <a:lstStyle>
            <a:lvl1pPr algn="r">
              <a:defRPr sz="1200"/>
            </a:lvl1pPr>
          </a:lstStyle>
          <a:p>
            <a:fld id="{82DA4628-F463-4D06-8EAD-EFB365A09090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8" tIns="45575" rIns="91148" bIns="4557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16663"/>
            <a:ext cx="5336540" cy="4468416"/>
          </a:xfrm>
          <a:prstGeom prst="rect">
            <a:avLst/>
          </a:prstGeom>
        </p:spPr>
        <p:txBody>
          <a:bodyPr vert="horz" lIns="91148" tIns="45575" rIns="91148" bIns="455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6" y="9431599"/>
            <a:ext cx="2890626" cy="496491"/>
          </a:xfrm>
          <a:prstGeom prst="rect">
            <a:avLst/>
          </a:prstGeom>
        </p:spPr>
        <p:txBody>
          <a:bodyPr vert="horz" lIns="91148" tIns="45575" rIns="91148" bIns="45575" rtlCol="0" anchor="b"/>
          <a:lstStyle>
            <a:lvl1pPr algn="r">
              <a:defRPr sz="1200"/>
            </a:lvl1pPr>
          </a:lstStyle>
          <a:p>
            <a:fld id="{3CB7A5EA-075E-42CE-A5E2-94889E6AF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0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Overview of our duties in terms of consultation and engagement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68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5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72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5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7A5EA-075E-42CE-A5E2-94889E6AF72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5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73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0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2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8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0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6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0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33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36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72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153DC-390A-4D3B-9ED2-6F7FA6A05189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3B07C-BE2A-4983-8C65-5189112FD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2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ngage.england.nhs.uk/survey/strengthening-ppp/supporting_documents/ppppolicystatement.pdf-1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england.nhs.uk/wp-content/uploads/2018/03/planning-assuring-delivering-service-change-v6-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wp-content/uploads/2017/05/patient-and-public-participation-guidance.pdf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hyperlink" Target="https://www.england.nhs.uk/wp-content/uploads/2016/07/guid-annual-reprting-legal-duty-july16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gland.nhs.uk/participati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43652" y="2235156"/>
            <a:ext cx="659063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ACDFF0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Hull CCG Board Development Session</a:t>
            </a:r>
          </a:p>
          <a:p>
            <a:r>
              <a:rPr lang="en-GB" sz="36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Consultation and Engagement</a:t>
            </a:r>
          </a:p>
          <a:p>
            <a:r>
              <a:rPr lang="en-GB" sz="28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400" dirty="0" smtClean="0">
                <a:solidFill>
                  <a:srgbClr val="C6C7E5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22</a:t>
            </a:r>
            <a:r>
              <a:rPr lang="en-GB" sz="2400" baseline="30000" dirty="0" smtClean="0">
                <a:solidFill>
                  <a:srgbClr val="C6C7E5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nd</a:t>
            </a:r>
            <a:r>
              <a:rPr lang="en-GB" sz="2400" dirty="0" smtClean="0">
                <a:solidFill>
                  <a:srgbClr val="C6C7E5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February 2019</a:t>
            </a:r>
            <a:endParaRPr lang="en-GB" sz="2400" dirty="0">
              <a:solidFill>
                <a:srgbClr val="C6C7E5"/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13" name="Content Placeholder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6" t="15079" r="60503" b="17907"/>
          <a:stretch/>
        </p:blipFill>
        <p:spPr>
          <a:xfrm>
            <a:off x="529839" y="2068082"/>
            <a:ext cx="1871529" cy="1851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3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36095" y="2533516"/>
            <a:ext cx="36358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include:</a:t>
            </a: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ssurance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Advice &amp;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Executive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briefings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Skills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Best p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ractice consultations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eview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6264AE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 Training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2528448"/>
            <a:ext cx="42484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A well-established </a:t>
            </a:r>
            <a:r>
              <a:rPr lang="en-GB" sz="2000" dirty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not-for-profit best practice Institute, promoting high-quality public and stakeholder consultation in the public, private and voluntary </a:t>
            </a:r>
            <a:r>
              <a:rPr lang="en-GB" sz="2000" dirty="0" smtClean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sectors.</a:t>
            </a:r>
          </a:p>
          <a:p>
            <a:endParaRPr lang="en-GB" sz="2000" dirty="0"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A </a:t>
            </a:r>
            <a:r>
              <a:rPr lang="en-GB" sz="2000" dirty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membership body offering a variety of support services and training for any person or body with an interest in public dialogue, engagement and participation.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92" y="1155966"/>
            <a:ext cx="4038600" cy="1143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18146" y="1052736"/>
            <a:ext cx="41258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5EB8"/>
                </a:solidFill>
                <a:latin typeface="Segoe UI Light" panose="020B0502040204020203" pitchFamily="34" charset="0"/>
              </a:rPr>
              <a:t>As a member CCG can access expert advice based on case law</a:t>
            </a:r>
            <a:endParaRPr lang="en-GB" sz="2800" dirty="0">
              <a:solidFill>
                <a:srgbClr val="005EB8"/>
              </a:solidFill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59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77"/>
          <a:stretch/>
        </p:blipFill>
        <p:spPr>
          <a:xfrm>
            <a:off x="0" y="0"/>
            <a:ext cx="9144000" cy="59843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4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7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Legalities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7" y="1196752"/>
            <a:ext cx="62646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264AE"/>
              </a:buClr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and Social Care Act 2012  </a:t>
            </a:r>
          </a:p>
          <a:p>
            <a:pPr>
              <a:buClr>
                <a:srgbClr val="6264AE"/>
              </a:buClr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- 14Z2    </a:t>
            </a:r>
          </a:p>
          <a:p>
            <a:pPr>
              <a:buClr>
                <a:srgbClr val="6264AE"/>
              </a:buClr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commissioning organisations have a legal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duty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‘make arrangements’ to involve the public in the commissioning of services for NHS patients </a:t>
            </a:r>
          </a:p>
          <a:p>
            <a:pPr marL="742950" lvl="1" indent="-285750">
              <a:buClr>
                <a:srgbClr val="6264AE"/>
              </a:buClr>
              <a:buFont typeface="Courier New" panose="02070309020205020404" pitchFamily="49" charset="0"/>
              <a:buChar char="-"/>
            </a:pPr>
            <a:endParaRPr lang="en-GB" dirty="0" smtClean="0">
              <a:latin typeface="Segoe UI Light" panose="020B0502040204020203" pitchFamily="34" charset="0"/>
            </a:endParaRPr>
          </a:p>
          <a:p>
            <a:pPr marL="742950" lvl="1" indent="-285750">
              <a:buClr>
                <a:srgbClr val="6264AE"/>
              </a:buClr>
              <a:buFont typeface="Courier New" panose="02070309020205020404" pitchFamily="49" charset="0"/>
              <a:buChar char="-"/>
            </a:pPr>
            <a:endParaRPr lang="en-GB" dirty="0">
              <a:latin typeface="Segoe UI Light" panose="020B0502040204020203" pitchFamily="34" charset="0"/>
            </a:endParaRPr>
          </a:p>
          <a:p>
            <a:pPr marL="742950" lvl="1" indent="-285750">
              <a:buClr>
                <a:srgbClr val="6264AE"/>
              </a:buClr>
              <a:buFont typeface="Courier New" panose="02070309020205020404" pitchFamily="49" charset="0"/>
              <a:buChar char="-"/>
            </a:pPr>
            <a:endParaRPr lang="en-GB" dirty="0" smtClean="0">
              <a:latin typeface="Segoe UI Light" panose="020B0502040204020203" pitchFamily="34" charset="0"/>
            </a:endParaRPr>
          </a:p>
          <a:p>
            <a:pPr marL="742950" lvl="1" indent="-285750">
              <a:buClr>
                <a:srgbClr val="6264AE"/>
              </a:buClr>
              <a:buFont typeface="Courier New" panose="02070309020205020404" pitchFamily="49" charset="0"/>
              <a:buChar char="-"/>
            </a:pPr>
            <a:endParaRPr lang="en-GB" dirty="0" smtClean="0">
              <a:latin typeface="Segoe UI Light" panose="020B050204020402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6" y="1124743"/>
            <a:ext cx="184492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6" y="3570113"/>
            <a:ext cx="184492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83766" y="3823592"/>
            <a:ext cx="62646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264AE"/>
              </a:buClr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Equality Act 2010</a:t>
            </a:r>
          </a:p>
          <a:p>
            <a:pPr>
              <a:buClr>
                <a:srgbClr val="6264AE"/>
              </a:buClr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Public sector equality duty section 149</a:t>
            </a:r>
          </a:p>
          <a:p>
            <a:pPr marL="742950" lvl="1" indent="-285750">
              <a:buClr>
                <a:srgbClr val="6264AE"/>
              </a:buClr>
              <a:buFont typeface="Courier New" panose="02070309020205020404" pitchFamily="49" charset="0"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Must have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due regard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protected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2966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CCG Strategic Objectives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512" y="1052736"/>
            <a:ext cx="8640960" cy="6309420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ctr">
              <a:buClr>
                <a:srgbClr val="6264AE"/>
              </a:buClr>
            </a:pPr>
            <a:endParaRPr lang="en-GB" dirty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 smtClean="0">
              <a:latin typeface="Segoe UI Light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Delivery of our statutory duties under the Health and Social Care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Increasing the reach and impact of CCG public engagement by providing a wide range of engagement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Strengthening the use of patient experience in decision making</a:t>
            </a:r>
          </a:p>
          <a:p>
            <a:pPr algn="ctr">
              <a:buClr>
                <a:srgbClr val="6264AE"/>
              </a:buClr>
            </a:pPr>
            <a:endParaRPr lang="en-GB" dirty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 smtClean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 smtClean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>
              <a:latin typeface="Segoe UI Light" panose="020B0502040204020203" pitchFamily="34" charset="0"/>
            </a:endParaRPr>
          </a:p>
          <a:p>
            <a:pPr algn="ctr">
              <a:buClr>
                <a:srgbClr val="6264AE"/>
              </a:buClr>
            </a:pPr>
            <a:endParaRPr lang="en-GB" dirty="0" smtClean="0">
              <a:latin typeface="Segoe UI Light" panose="020B0502040204020203" pitchFamily="34" charset="0"/>
            </a:endParaRPr>
          </a:p>
          <a:p>
            <a:pPr>
              <a:buClr>
                <a:srgbClr val="6264AE"/>
              </a:buClr>
            </a:pPr>
            <a:endParaRPr lang="en-GB" sz="800" dirty="0" smtClean="0">
              <a:latin typeface="Segoe UI Ligh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82036"/>
              </p:ext>
            </p:extLst>
          </p:nvPr>
        </p:nvGraphicFramePr>
        <p:xfrm>
          <a:off x="9828584" y="812000"/>
          <a:ext cx="8139799" cy="4340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979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369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  <a:tr h="461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44" marR="63244" marT="878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8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CCG Constitution</a:t>
            </a:r>
            <a:endParaRPr lang="en-GB" sz="39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700808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 smtClean="0"/>
              <a:t>“Make </a:t>
            </a:r>
            <a:r>
              <a:rPr lang="en-GB" sz="3200" i="1" dirty="0"/>
              <a:t>arrangements to </a:t>
            </a:r>
            <a:r>
              <a:rPr lang="en-GB" sz="3200" b="1" i="1" dirty="0"/>
              <a:t>secure public involvement </a:t>
            </a:r>
            <a:r>
              <a:rPr lang="en-GB" sz="3200" i="1" dirty="0"/>
              <a:t>in the planning, </a:t>
            </a:r>
            <a:endParaRPr lang="en-GB" sz="3200" dirty="0"/>
          </a:p>
          <a:p>
            <a:r>
              <a:rPr lang="en-GB" sz="3200" i="1" dirty="0"/>
              <a:t>development and consideration of proposals for changes and decisions affecting the operation of commissioning arrangements</a:t>
            </a:r>
            <a:r>
              <a:rPr lang="en-GB" sz="3200" i="1" dirty="0" smtClean="0"/>
              <a:t>.”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5442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guidance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s://sarcoma.org.uk/sites/default/files/images/nhs-england-for-websit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7" t="21354" r="32993" b="27850"/>
          <a:stretch/>
        </p:blipFill>
        <p:spPr bwMode="auto">
          <a:xfrm>
            <a:off x="3131840" y="1226015"/>
            <a:ext cx="2355482" cy="150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39552" y="2852936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Patient and public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participation in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commissioning health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care:</a:t>
            </a:r>
          </a:p>
          <a:p>
            <a:pPr algn="ctr">
              <a:buClr>
                <a:srgbClr val="6264AE"/>
              </a:buClr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Statutory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guidance for clinical commissioning groups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6264AE"/>
              </a:buClr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rgbClr val="6264AE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Planning, assuring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and delivering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service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change 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patients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6264AE"/>
              </a:buClr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rgbClr val="6264AE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Statement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Arrangements and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Guidance on Patient</a:t>
            </a:r>
          </a:p>
          <a:p>
            <a:pPr algn="ctr">
              <a:buClr>
                <a:srgbClr val="6264AE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and Public Participation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in Commissioning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 Annual Reporting on the Legal Duty to Involve Patients and the Public in Commissioning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9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England 10 key actions</a:t>
            </a:r>
            <a:endParaRPr lang="en-GB" sz="39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Involve the public in governance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Explain public involvement in commissioning plans/business plan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Demonstrate public involvement in annual reports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and publicise public involvement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Assess, plan and take action to involve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Feedback and evaluate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 assurance and improvement systems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Advance equalities and reduce health inequalities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support for effective involvement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Hold providers to account.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7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07340"/>
            <a:ext cx="6408712" cy="461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91801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More can be found at the NHS England Involvement Hub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8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81" y="1271617"/>
            <a:ext cx="161298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390158" y="1157843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264AE"/>
              </a:buClr>
            </a:pPr>
            <a:r>
              <a:rPr lang="en-GB" sz="2200" dirty="0" smtClean="0">
                <a:solidFill>
                  <a:srgbClr val="62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GB" sz="2200" i="1" dirty="0" smtClean="0">
                <a:solidFill>
                  <a:srgbClr val="62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 parte)  </a:t>
            </a:r>
            <a:r>
              <a:rPr lang="en-GB" sz="2200" dirty="0" smtClean="0">
                <a:solidFill>
                  <a:srgbClr val="62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Gunning v London Borough of Brent 1985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Brent council wanted to close two schools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90158" y="2114187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264AE"/>
              </a:buClr>
            </a:pPr>
            <a:r>
              <a:rPr lang="en-GB" sz="22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Stephen </a:t>
            </a:r>
            <a:r>
              <a:rPr lang="en-GB" sz="2200" dirty="0" err="1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Sedley</a:t>
            </a:r>
            <a:r>
              <a:rPr lang="en-GB" sz="22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QC</a:t>
            </a:r>
          </a:p>
          <a:p>
            <a:pPr>
              <a:buClr>
                <a:srgbClr val="6264AE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ound 8 grounds to challenge that decision which led to the </a:t>
            </a:r>
            <a:r>
              <a:rPr lang="en-GB" sz="22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4 Gunning principles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2" y="3712885"/>
            <a:ext cx="3938838" cy="944398"/>
          </a:xfrm>
          <a:prstGeom prst="rect">
            <a:avLst/>
          </a:prstGeom>
          <a:solidFill>
            <a:srgbClr val="6264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665610" y="3712885"/>
            <a:ext cx="3938838" cy="944398"/>
          </a:xfrm>
          <a:prstGeom prst="rect">
            <a:avLst/>
          </a:prstGeom>
          <a:solidFill>
            <a:srgbClr val="6264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39552" y="4793005"/>
            <a:ext cx="3938838" cy="944398"/>
          </a:xfrm>
          <a:prstGeom prst="rect">
            <a:avLst/>
          </a:prstGeom>
          <a:solidFill>
            <a:srgbClr val="6264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665610" y="4793005"/>
            <a:ext cx="3938838" cy="944398"/>
          </a:xfrm>
          <a:prstGeom prst="rect">
            <a:avLst/>
          </a:prstGeom>
          <a:solidFill>
            <a:srgbClr val="6264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45942" y="3769585"/>
            <a:ext cx="4126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When proposals are still at a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formative</a:t>
            </a: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 stage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3769585"/>
            <a:ext cx="4126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Sufficient information for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intelligent consideration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5942" y="4849705"/>
            <a:ext cx="4126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Adequate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</a:t>
            </a: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 for consideration &amp; response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0" y="4849705"/>
            <a:ext cx="4126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6264AE"/>
              </a:buClr>
            </a:pP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Must be </a:t>
            </a:r>
            <a:r>
              <a:rPr lang="en-GB" sz="2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conscientiously</a:t>
            </a:r>
            <a:r>
              <a:rPr lang="en-GB" sz="24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 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89009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8"/>
          <a:stretch/>
        </p:blipFill>
        <p:spPr>
          <a:xfrm>
            <a:off x="39365" y="5949280"/>
            <a:ext cx="1810566" cy="76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4" b="18896"/>
          <a:stretch/>
        </p:blipFill>
        <p:spPr>
          <a:xfrm>
            <a:off x="6274618" y="5980007"/>
            <a:ext cx="2797373" cy="8143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260648"/>
            <a:ext cx="83529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Practicalities</a:t>
            </a:r>
            <a:endParaRPr lang="en-GB" sz="39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4644" y="953145"/>
            <a:ext cx="869471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Advice, Guidance and Assurance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Ask the team !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Formal Consultation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change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moving services, buildings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Community Engagement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Hull 2020 Champions, voluntary sector and community groups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Workforce Engagement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Working Voices programme, links with businesses to reach those who work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Ambassador Programme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of patients who support engagement activities, Links with PPGs, hold us to account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People’s Panel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2500 active members, 4 questionnaires a year, plus mini surveys, representative of the city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6264AE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Practical support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meetings, focus groups, questionnaire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evelopment,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semi structured interviews, patient stories, citizen’s panels </a:t>
            </a:r>
          </a:p>
        </p:txBody>
      </p:sp>
    </p:spTree>
    <p:extLst>
      <p:ext uri="{BB962C8B-B14F-4D97-AF65-F5344CB8AC3E}">
        <p14:creationId xmlns:p14="http://schemas.microsoft.com/office/powerpoint/2010/main" val="424141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4072</TotalTime>
  <Words>525</Words>
  <Application>Microsoft Office PowerPoint</Application>
  <PresentationFormat>On-screen Show (4:3)</PresentationFormat>
  <Paragraphs>106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NHS England 10 key actions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Sue Lee</cp:lastModifiedBy>
  <cp:revision>183</cp:revision>
  <cp:lastPrinted>2019-02-22T09:41:12Z</cp:lastPrinted>
  <dcterms:created xsi:type="dcterms:W3CDTF">2015-09-23T15:09:37Z</dcterms:created>
  <dcterms:modified xsi:type="dcterms:W3CDTF">2019-02-28T17:09:20Z</dcterms:modified>
</cp:coreProperties>
</file>